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  <p:sldId id="300" r:id="rId3"/>
    <p:sldId id="260" r:id="rId4"/>
    <p:sldId id="301" r:id="rId5"/>
    <p:sldId id="302" r:id="rId6"/>
    <p:sldId id="287" r:id="rId7"/>
    <p:sldId id="303" r:id="rId8"/>
    <p:sldId id="306" r:id="rId9"/>
    <p:sldId id="288" r:id="rId10"/>
    <p:sldId id="294" r:id="rId11"/>
    <p:sldId id="304" r:id="rId12"/>
    <p:sldId id="305" r:id="rId13"/>
    <p:sldId id="295" r:id="rId14"/>
    <p:sldId id="296" r:id="rId15"/>
    <p:sldId id="297" r:id="rId16"/>
    <p:sldId id="298" r:id="rId17"/>
    <p:sldId id="299" r:id="rId18"/>
    <p:sldId id="307" r:id="rId19"/>
    <p:sldId id="308" r:id="rId20"/>
    <p:sldId id="309" r:id="rId21"/>
    <p:sldId id="311" r:id="rId22"/>
    <p:sldId id="31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16" d="100"/>
          <a:sy n="116" d="100"/>
        </p:scale>
        <p:origin x="35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35D184E-9657-BC18-05A8-8AA5A9BB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5FA5364-0A0F-CDCC-77A7-4A90025DE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2CD0F8B-3729-8E3E-7E31-355B22404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3BED7D-154B-1067-8618-12A1A43C5C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us.r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71636"/>
            <a:ext cx="10363200" cy="2387600"/>
          </a:xfrm>
        </p:spPr>
        <p:txBody>
          <a:bodyPr/>
          <a:lstStyle/>
          <a:p>
            <a:r>
              <a:rPr lang="en-US" dirty="0"/>
              <a:t>SMT solvers and quantifiers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808040"/>
            <a:ext cx="9144000" cy="620827"/>
          </a:xfrm>
        </p:spPr>
        <p:txBody>
          <a:bodyPr/>
          <a:lstStyle/>
          <a:p>
            <a:r>
              <a:rPr lang="en-US" dirty="0"/>
              <a:t>Chris Hawblitzel (and the Verus Team)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029-CE12-FC71-CB1B-70E0C9A3F8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5724" y="2611314"/>
            <a:ext cx="8506884" cy="1022350"/>
          </a:xfrm>
        </p:spPr>
        <p:txBody>
          <a:bodyPr/>
          <a:lstStyle/>
          <a:p>
            <a:r>
              <a:rPr lang="en-US" dirty="0"/>
              <a:t>Microsoft Research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7049477" y="2449481"/>
            <a:ext cx="5142523" cy="440852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8CC68F4-F0CD-1B4C-1803-813EBE1EEF8B}"/>
              </a:ext>
            </a:extLst>
          </p:cNvPr>
          <p:cNvSpPr txBox="1">
            <a:spLocks/>
          </p:cNvSpPr>
          <p:nvPr/>
        </p:nvSpPr>
        <p:spPr>
          <a:xfrm>
            <a:off x="265722" y="6002746"/>
            <a:ext cx="2163426" cy="48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95373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3"/>
              </a:rPr>
              <a:t>https://verus.rs/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22" y="4139098"/>
            <a:ext cx="1695939" cy="16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CD746B-75F3-56C0-0301-74625D684B3E}"/>
              </a:ext>
            </a:extLst>
          </p:cNvPr>
          <p:cNvSpPr/>
          <p:nvPr/>
        </p:nvSpPr>
        <p:spPr>
          <a:xfrm>
            <a:off x="2735108" y="3250975"/>
            <a:ext cx="4021742" cy="88386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(as satisfiability query):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DD3E14-B896-0E3D-EB59-7B02EB020FF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9C0942FF-E456-CE7C-1347-E53572516E74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E242B-FD58-8D21-BC33-84B7E3B16CB4}"/>
              </a:ext>
            </a:extLst>
          </p:cNvPr>
          <p:cNvSpPr txBox="1"/>
          <p:nvPr/>
        </p:nvSpPr>
        <p:spPr>
          <a:xfrm>
            <a:off x="7177636" y="2096869"/>
            <a:ext cx="4791183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Infinitely many possible instantiations of x, y</a:t>
            </a:r>
          </a:p>
          <a:p>
            <a:endParaRPr lang="en-US" sz="2000" dirty="0"/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&amp;&amp; f(2) &gt; g(7)</a:t>
            </a:r>
          </a:p>
          <a:p>
            <a:r>
              <a:rPr lang="en-US" sz="2000" dirty="0"/>
              <a:t>&amp;&amp; f(4) &gt; g(6)</a:t>
            </a:r>
          </a:p>
          <a:p>
            <a:r>
              <a:rPr lang="en-US" sz="2000" dirty="0"/>
              <a:t>&amp;&amp; f(4) &gt; g(7)</a:t>
            </a:r>
          </a:p>
          <a:p>
            <a:r>
              <a:rPr lang="en-US" sz="2000" dirty="0"/>
              <a:t>&amp;&amp; f(5) &gt; g(10)</a:t>
            </a:r>
          </a:p>
          <a:p>
            <a:r>
              <a:rPr lang="en-US" sz="2000" dirty="0"/>
              <a:t>&amp;&amp; f(5) &gt; g(-5)</a:t>
            </a:r>
          </a:p>
          <a:p>
            <a:r>
              <a:rPr lang="en-US" sz="2000" dirty="0"/>
              <a:t>…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EE51F9-E3B2-2CF9-ABE5-F7D6BB0CB2AD}"/>
              </a:ext>
            </a:extLst>
          </p:cNvPr>
          <p:cNvCxnSpPr>
            <a:stCxn id="8" idx="6"/>
            <a:endCxn id="7" idx="1"/>
          </p:cNvCxnSpPr>
          <p:nvPr/>
        </p:nvCxnSpPr>
        <p:spPr>
          <a:xfrm flipV="1">
            <a:off x="6756850" y="3528030"/>
            <a:ext cx="420786" cy="164875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5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BA62B-2BBE-BA51-9B78-597E1DF2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D62B-3DB5-2C9E-0091-C0B57DC4E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2EE5-1506-1916-4D4F-D9819E419D97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B0F3CD6B-6CC0-4070-8769-85CC9E3F476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1F542-0DB8-BC66-95B8-7878675AFAB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5D4C89-ABAC-8145-2F69-70EB8319178A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0D173F8D-AB27-E822-18D2-C89F06F371D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3877036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9330A-5F09-6BFF-0AD9-4D6904BC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959-2FC3-CD06-FECD-0535820E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D9D6E-59B4-6B77-B8B4-A41EA82272B2}"/>
              </a:ext>
            </a:extLst>
          </p:cNvPr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#[trigger]</a:t>
            </a:r>
            <a:r>
              <a:rPr lang="en-US" sz="2400" dirty="0"/>
              <a:t> f(x) &gt; </a:t>
            </a:r>
            <a:r>
              <a:rPr lang="en-US" sz="2400" dirty="0">
                <a:solidFill>
                  <a:srgbClr val="0070C0"/>
                </a:solidFill>
              </a:rPr>
              <a:t>#[trigger] </a:t>
            </a:r>
            <a:r>
              <a:rPr lang="en-US" sz="2400" dirty="0"/>
              <a:t>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EE61D-1DBC-B5A1-9D9F-AE41CAD259A3}"/>
              </a:ext>
            </a:extLst>
          </p:cNvPr>
          <p:cNvSpPr txBox="1"/>
          <p:nvPr/>
        </p:nvSpPr>
        <p:spPr>
          <a:xfrm>
            <a:off x="4218649" y="2743200"/>
            <a:ext cx="6141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(alternate trigger notation for trigger </a:t>
            </a:r>
            <a:r>
              <a:rPr lang="en-US" sz="2400" dirty="0">
                <a:solidFill>
                  <a:srgbClr val="0070C0"/>
                </a:solidFill>
              </a:rPr>
              <a:t>f(x), g(y)</a:t>
            </a:r>
            <a:r>
              <a:rPr lang="en-US" sz="2400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31EA34-80B4-C045-CD1F-824C6F0648D5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374A27CC-CFC5-2BC7-BC09-4B8316D6A8F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2119737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/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/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/>
              <a:t>y = 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D4DB95-BD9D-F356-014E-656AF1E442E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68CA5A32-EE2C-116C-10E9-E6BEF9AF544F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51979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6774229" y="3815416"/>
            <a:ext cx="2362200" cy="61068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514600" y="3810946"/>
            <a:ext cx="2362200" cy="56598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4554486" y="4256314"/>
            <a:ext cx="2378974" cy="0"/>
          </a:xfrm>
          <a:prstGeom prst="straightConnector1">
            <a:avLst/>
          </a:prstGeom>
          <a:ln w="57150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f(x) &gt; g(y)</a:t>
            </a:r>
            <a:r>
              <a:rPr lang="en-US" sz="2400" dirty="0"/>
              <a:t>)</a:t>
            </a:r>
          </a:p>
          <a:p>
            <a:r>
              <a:rPr lang="en-US" sz="2400" dirty="0"/>
              <a:t>  &amp;&amp; f(g(7)) &lt;= g(3)                &amp;&amp;                     </a:t>
            </a:r>
            <a:r>
              <a:rPr lang="en-US" sz="2400" dirty="0">
                <a:solidFill>
                  <a:srgbClr val="7030A0"/>
                </a:solidFill>
              </a:rPr>
              <a:t>f(g(7)) &gt; g(3)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>
                <a:solidFill>
                  <a:srgbClr val="7030A0"/>
                </a:solidFill>
              </a:rPr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>
                <a:solidFill>
                  <a:srgbClr val="7030A0"/>
                </a:solidFill>
              </a:rPr>
              <a:t>y = 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9800" y="4876801"/>
            <a:ext cx="3270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C00000"/>
                </a:solidFill>
              </a:rPr>
              <a:t>contradiction</a:t>
            </a:r>
          </a:p>
          <a:p>
            <a:r>
              <a:rPr lang="en-US" sz="2400">
                <a:solidFill>
                  <a:srgbClr val="C00000"/>
                </a:solidFill>
              </a:rPr>
              <a:t>(no counterexample,</a:t>
            </a:r>
          </a:p>
          <a:p>
            <a:r>
              <a:rPr lang="en-US" sz="2400">
                <a:solidFill>
                  <a:srgbClr val="C00000"/>
                </a:solidFill>
              </a:rPr>
              <a:t>original formula is valid)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7B6864-1D66-BDD3-940D-28056B12CD4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B93450DC-8D4D-E644-EE5D-AA485A72F8A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EF0227B-A284-BD9D-61AB-A2765F0591EC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FA57D7-8C51-7727-0D9E-D94F7698189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</p:spTree>
    <p:extLst>
      <p:ext uri="{BB962C8B-B14F-4D97-AF65-F5344CB8AC3E}">
        <p14:creationId xmlns:p14="http://schemas.microsoft.com/office/powerpoint/2010/main" val="343572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4953001"/>
            <a:ext cx="50940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may be written by user,</a:t>
            </a:r>
          </a:p>
          <a:p>
            <a:r>
              <a:rPr lang="en-US" sz="2800" dirty="0">
                <a:solidFill>
                  <a:srgbClr val="0070C0"/>
                </a:solidFill>
              </a:rPr>
              <a:t>or chosen automatically by Verus.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644440-6771-970B-3456-6215C27301B7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81A739E9-227D-1025-73BF-DAC2217F4E6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7D25F9D-B2AE-3BF5-A550-D3CF2F6DDDAF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267270-C858-7947-0618-9288A3582D52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</p:spTree>
    <p:extLst>
      <p:ext uri="{BB962C8B-B14F-4D97-AF65-F5344CB8AC3E}">
        <p14:creationId xmlns:p14="http://schemas.microsoft.com/office/powerpoint/2010/main" val="138669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006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f(x)]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f(f(3)) &gt; f(3)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f(f(f(3))) &gt; f(f(3))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f(f(f(f(3)))) &gt; f(f(f(3)))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5725180"/>
            <a:ext cx="506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Beware of infinite matching loops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129050" y="2410029"/>
            <a:ext cx="480030" cy="175597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21741" y="2664767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badly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B8129C-D367-54FD-417D-13ABD0DAA33C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3732B30D-0B95-861B-97D4-24EFB83E732C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133847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1" y="2743200"/>
            <a:ext cx="607961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f(f(x))]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f(f(2)) &gt; f(2)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1005" y="5538767"/>
            <a:ext cx="8122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are the programming language for quantifiers.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Choose triggers carefully!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243013" y="2224586"/>
            <a:ext cx="480030" cy="212685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70295" y="2663520"/>
            <a:ext cx="2951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nicely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5517ED-75D9-D2E1-58E6-F77B4638CCA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7684E621-5FB0-21BF-6F2A-C162257CF8D6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285687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2956B-AE4A-6AAD-0280-205487AB9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7934-863A-BEC4-58FC-9A177B3E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quantifiers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2180E-ACF8-0644-D3EF-A62D13B71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18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1B0AA-8426-C766-68F5-871E0A618755}"/>
              </a:ext>
            </a:extLst>
          </p:cNvPr>
          <p:cNvSpPr txBox="1"/>
          <p:nvPr/>
        </p:nvSpPr>
        <p:spPr>
          <a:xfrm>
            <a:off x="370113" y="1334012"/>
            <a:ext cx="793877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int|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54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F40F-DB2A-679A-6418-1F13D5724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0AED-EC94-A7C3-76F9-C5B20220F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broadcasts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98656F-061C-2DE7-A515-6608FCC87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153E6-991F-624D-84C0-610DE1301415}"/>
              </a:ext>
            </a:extLst>
          </p:cNvPr>
          <p:cNvSpPr txBox="1"/>
          <p:nvPr/>
        </p:nvSpPr>
        <p:spPr>
          <a:xfrm>
            <a:off x="370113" y="1334012"/>
            <a:ext cx="934101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 #[trigger]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5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386F-E5E1-D60E-E001-25115FA9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condition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5E0A-8899-08DD-80F4-4859825D6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9D6D8-95ED-B38B-992D-BB78386C6AA1}"/>
              </a:ext>
            </a:extLst>
          </p:cNvPr>
          <p:cNvSpPr txBox="1"/>
          <p:nvPr/>
        </p:nvSpPr>
        <p:spPr>
          <a:xfrm>
            <a:off x="356049" y="3995443"/>
            <a:ext cx="408958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ensures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+ y == y +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0F4AA-6FEC-B77D-76BC-20322F95B3C4}"/>
              </a:ext>
            </a:extLst>
          </p:cNvPr>
          <p:cNvSpPr txBox="1"/>
          <p:nvPr/>
        </p:nvSpPr>
        <p:spPr>
          <a:xfrm>
            <a:off x="5161101" y="3798285"/>
            <a:ext cx="4224233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;; note: hand edited to simplify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x!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y!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(assert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(not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(=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x! y!)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y! x!))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(check-sat)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60E9C-B343-FB3A-A627-A02B18432E9F}"/>
              </a:ext>
            </a:extLst>
          </p:cNvPr>
          <p:cNvSpPr txBox="1"/>
          <p:nvPr/>
        </p:nvSpPr>
        <p:spPr>
          <a:xfrm>
            <a:off x="984059" y="2039193"/>
            <a:ext cx="9564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test.rs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305CE-69F4-C48A-B913-B1D631A775F0}"/>
              </a:ext>
            </a:extLst>
          </p:cNvPr>
          <p:cNvSpPr txBox="1"/>
          <p:nvPr/>
        </p:nvSpPr>
        <p:spPr>
          <a:xfrm>
            <a:off x="6597102" y="2026299"/>
            <a:ext cx="141115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root.smt2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642661-C81D-7210-B47C-3EC7780035F2}"/>
              </a:ext>
            </a:extLst>
          </p:cNvPr>
          <p:cNvSpPr/>
          <p:nvPr/>
        </p:nvSpPr>
        <p:spPr>
          <a:xfrm>
            <a:off x="3042877" y="1710180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Verus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D8DB6D-F831-2E7D-20B7-DB02D4E9B4E2}"/>
              </a:ext>
            </a:extLst>
          </p:cNvPr>
          <p:cNvSpPr/>
          <p:nvPr/>
        </p:nvSpPr>
        <p:spPr>
          <a:xfrm>
            <a:off x="9098953" y="1721034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SMT solver (Z3)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9552C2A-54B2-FC8F-C79A-6FFDE839B6D4}"/>
              </a:ext>
            </a:extLst>
          </p:cNvPr>
          <p:cNvSpPr/>
          <p:nvPr/>
        </p:nvSpPr>
        <p:spPr>
          <a:xfrm>
            <a:off x="1950181" y="2039193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921897C-8C01-8EE4-7610-D1D2758FD1F1}"/>
              </a:ext>
            </a:extLst>
          </p:cNvPr>
          <p:cNvSpPr/>
          <p:nvPr/>
        </p:nvSpPr>
        <p:spPr>
          <a:xfrm>
            <a:off x="5494764" y="2036045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689E187-7AE3-2418-205A-90A832D42A83}"/>
              </a:ext>
            </a:extLst>
          </p:cNvPr>
          <p:cNvSpPr/>
          <p:nvPr/>
        </p:nvSpPr>
        <p:spPr>
          <a:xfrm>
            <a:off x="8033953" y="2052591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58F8F-A3BE-7921-4C28-EAD714D8D8E7}"/>
              </a:ext>
            </a:extLst>
          </p:cNvPr>
          <p:cNvSpPr txBox="1"/>
          <p:nvPr/>
        </p:nvSpPr>
        <p:spPr>
          <a:xfrm>
            <a:off x="5726595" y="1347450"/>
            <a:ext cx="3217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SMT file contains</a:t>
            </a:r>
          </a:p>
          <a:p>
            <a:r>
              <a:rPr lang="en-US" dirty="0"/>
              <a:t>verification conditions for test.rs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4BC41-225F-E96C-6F2D-A320E1E75D53}"/>
              </a:ext>
            </a:extLst>
          </p:cNvPr>
          <p:cNvSpPr txBox="1"/>
          <p:nvPr/>
        </p:nvSpPr>
        <p:spPr>
          <a:xfrm>
            <a:off x="543935" y="5470216"/>
            <a:ext cx="3228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verus.exe test.rs --log-all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581BFC-748E-9DE0-5702-52D7D4C26D4E}"/>
              </a:ext>
            </a:extLst>
          </p:cNvPr>
          <p:cNvCxnSpPr>
            <a:cxnSpLocks/>
          </p:cNvCxnSpPr>
          <p:nvPr/>
        </p:nvCxnSpPr>
        <p:spPr>
          <a:xfrm flipH="1">
            <a:off x="356049" y="2514256"/>
            <a:ext cx="628010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D0AC0C-089F-59F1-74C0-739D37384EAD}"/>
              </a:ext>
            </a:extLst>
          </p:cNvPr>
          <p:cNvCxnSpPr>
            <a:cxnSpLocks/>
          </p:cNvCxnSpPr>
          <p:nvPr/>
        </p:nvCxnSpPr>
        <p:spPr>
          <a:xfrm>
            <a:off x="1950181" y="2514256"/>
            <a:ext cx="2495449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273976-1E90-53DB-1D38-0717F3DFC037}"/>
              </a:ext>
            </a:extLst>
          </p:cNvPr>
          <p:cNvCxnSpPr>
            <a:cxnSpLocks/>
          </p:cNvCxnSpPr>
          <p:nvPr/>
        </p:nvCxnSpPr>
        <p:spPr>
          <a:xfrm>
            <a:off x="8018872" y="2507640"/>
            <a:ext cx="1366462" cy="1290645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8532A2C-5402-046E-A1A5-C509C18E6BFD}"/>
              </a:ext>
            </a:extLst>
          </p:cNvPr>
          <p:cNvCxnSpPr>
            <a:cxnSpLocks/>
          </p:cNvCxnSpPr>
          <p:nvPr/>
        </p:nvCxnSpPr>
        <p:spPr>
          <a:xfrm flipH="1">
            <a:off x="5161101" y="2487964"/>
            <a:ext cx="1436001" cy="1300391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F4489F8-6CCB-F573-9E92-23F0FC42CFC6}"/>
              </a:ext>
            </a:extLst>
          </p:cNvPr>
          <p:cNvSpPr txBox="1"/>
          <p:nvPr/>
        </p:nvSpPr>
        <p:spPr>
          <a:xfrm>
            <a:off x="9385334" y="3995443"/>
            <a:ext cx="2806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 to find counterexample</a:t>
            </a:r>
          </a:p>
          <a:p>
            <a:r>
              <a:rPr lang="en-US" dirty="0"/>
              <a:t>(x and y such that “ensures”</a:t>
            </a:r>
          </a:p>
          <a:p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hold)</a:t>
            </a:r>
          </a:p>
        </p:txBody>
      </p:sp>
    </p:spTree>
    <p:extLst>
      <p:ext uri="{BB962C8B-B14F-4D97-AF65-F5344CB8AC3E}">
        <p14:creationId xmlns:p14="http://schemas.microsoft.com/office/powerpoint/2010/main" val="20527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66B71-9737-D9B5-1E33-BDC4D6A15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56A4-3BD5-FF44-00B3-7C1D30ED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extensional equality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CF0648-2E70-705A-D97A-0BAAEA527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EB53-5977-F91E-E627-08203116C8CE}"/>
              </a:ext>
            </a:extLst>
          </p:cNvPr>
          <p:cNvSpPr txBox="1"/>
          <p:nvPr/>
        </p:nvSpPr>
        <p:spPr>
          <a:xfrm>
            <a:off x="370113" y="1334012"/>
            <a:ext cx="741100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lengths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elements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admit()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test_seq_eq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(…);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[20, 30],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[10, 20]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[30]);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// make this succeed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69F4F-A257-BDA0-CDD9-7CE4CB930C80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23DAC4D3-0087-0C26-AA9E-930944E3F8F8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000BF-4568-B66B-0817-CF67BE847904}"/>
              </a:ext>
            </a:extLst>
          </p:cNvPr>
          <p:cNvSpPr txBox="1"/>
          <p:nvPr/>
        </p:nvSpPr>
        <p:spPr>
          <a:xfrm>
            <a:off x="8680769" y="5550645"/>
            <a:ext cx="20874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[10] == [10, 20]</a:t>
            </a:r>
          </a:p>
          <a:p>
            <a:r>
              <a:rPr lang="en-US" sz="2400" dirty="0"/>
              <a:t>[20, 30] == [30]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F8198C-1513-E4D3-268E-4B3ECE923069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9724485" y="4783860"/>
            <a:ext cx="10909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015B72-372D-4D6D-BF99-1AB9B27903FA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1BCA54-B78C-FD97-7BEC-65955810215E}"/>
              </a:ext>
            </a:extLst>
          </p:cNvPr>
          <p:cNvSpPr txBox="1"/>
          <p:nvPr/>
        </p:nvSpPr>
        <p:spPr>
          <a:xfrm>
            <a:off x="8379919" y="1505293"/>
            <a:ext cx="3441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Seq::add([10], [20, 30]) ==</a:t>
            </a:r>
          </a:p>
          <a:p>
            <a:r>
              <a:rPr lang="en-US" sz="2400" dirty="0"/>
              <a:t>Seq::add([10, 20], [30])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42D847-4C92-A647-04FA-BDBD47564E54}"/>
              </a:ext>
            </a:extLst>
          </p:cNvPr>
          <p:cNvSpPr txBox="1"/>
          <p:nvPr/>
        </p:nvSpPr>
        <p:spPr>
          <a:xfrm>
            <a:off x="10860187" y="3447846"/>
            <a:ext cx="1285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congruence</a:t>
            </a:r>
          </a:p>
          <a:p>
            <a:r>
              <a:rPr lang="en-US" dirty="0"/>
              <a:t>doesn’t</a:t>
            </a:r>
          </a:p>
          <a:p>
            <a:r>
              <a:rPr lang="en-US" dirty="0"/>
              <a:t>help here!</a:t>
            </a:r>
          </a:p>
        </p:txBody>
      </p:sp>
      <p:sp>
        <p:nvSpPr>
          <p:cNvPr id="19" name="&quot;Not Allowed&quot; Symbol 18">
            <a:extLst>
              <a:ext uri="{FF2B5EF4-FFF2-40B4-BE49-F238E27FC236}">
                <a16:creationId xmlns:a16="http://schemas.microsoft.com/office/drawing/2014/main" id="{DEF861D8-AF9B-0549-0F2F-2BC9A9ADC0DD}"/>
              </a:ext>
            </a:extLst>
          </p:cNvPr>
          <p:cNvSpPr/>
          <p:nvPr/>
        </p:nvSpPr>
        <p:spPr>
          <a:xfrm>
            <a:off x="8136436" y="5056508"/>
            <a:ext cx="3176095" cy="1819270"/>
          </a:xfrm>
          <a:prstGeom prst="noSmoking">
            <a:avLst>
              <a:gd name="adj" fmla="val 4713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26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70947-863A-367E-E5B2-D79E2F57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E1D5-F1E8-40FD-BD85-ABE131D73530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E89572-4B09-B620-BF27-A5B68AB6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ED4FF-71AF-8B72-443F-F87E4046EB83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7422EC6E-6415-B787-CE1A-F449D78E39F5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E0C07-79AA-EB16-EC40-01203A45A9A8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003A1D5A-E8F7-1557-CBB8-7D3CEB611139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4446DF-3328-43FC-9CDF-FC8EBA4D5719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D034625F-0246-76F8-1239-7174088BA10F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62C7D1-571F-1386-E91F-0CB0FD88FAFF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08EA87CE-57FB-E649-801D-4F6375642A3E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4CE060-2992-68F3-8C9D-6ABFFB7D0DC9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5C426E9-3631-295F-F0FC-48047C874DA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73E8A6-F6C2-FF36-83BC-4A8DC6242BA2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E7BC12-ACC9-D790-7158-6B11E5D96D1C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8CDA8C09-B164-D6F0-8BE2-C6EF69198449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522702-79DE-737A-EBC4-2B0425C66711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BC748F4-0617-2B60-7A5D-4BF3988951A0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E3410-5CAB-F318-575F-F4B6362FA68B}"/>
              </a:ext>
            </a:extLst>
          </p:cNvPr>
          <p:cNvSpPr txBox="1"/>
          <p:nvPr/>
        </p:nvSpPr>
        <p:spPr>
          <a:xfrm>
            <a:off x="6159816" y="4773811"/>
            <a:ext cx="53014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&lt;= 200,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assert(x &gt;&gt; 8 == 0)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bit_vector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&lt;= 255);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292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FB327-CFAA-EE8E-AA97-910219AD8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432F32-EF1F-1556-405D-FBB760085889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A5C2C4-ACD7-3B2F-1B60-AE14A689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C25EB-6706-437A-61B5-3FDEDC8FAD94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EB6644E3-B7B8-A826-7418-DB3AAACE77A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66961-25CC-903C-BE07-D1B2199D45DB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2936A56D-D2BB-5A0C-6733-EADCE1AC91DF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07A4BB-F02C-A990-5669-A4ECFDD30686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CD54755-6339-C1D2-65D6-2C4E940A171C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2B961E-8134-FE8E-66FC-5DD3B47BA1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402652CC-C9F6-4760-F0A3-A7226E50DF05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7AB1B-C412-28D3-DC56-4A2EE76A836B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95B4D0C-AA2B-093F-EC5D-1D228A94FEA4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0F91E4-7DE8-81CB-A0AD-AEA0404D21CA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CCC276-0DF7-9484-BC63-EBC793D1978A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900E69D6-1175-C5AA-95AA-1B686FC718C4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ADB134-DAF3-AC19-6DAD-DE256BCD3FFE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ADD086C8-785E-BC61-C622-04987D3247A7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C537F-BC8A-B4F8-36A9-5D4CFC7BC816}"/>
              </a:ext>
            </a:extLst>
          </p:cNvPr>
          <p:cNvSpPr txBox="1"/>
          <p:nvPr/>
        </p:nvSpPr>
        <p:spPr>
          <a:xfrm>
            <a:off x="6159816" y="4766542"/>
            <a:ext cx="57054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&gt; 1 &amp;&amp; y &gt;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* y &gt; y)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nonlinear_arith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&gt; 1 &amp;&amp; y &gt; 0);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31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Decidable and undecidable theories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149069" y="1371600"/>
            <a:ext cx="9710443" cy="20574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DECIDABLE THEORIES</a:t>
            </a:r>
          </a:p>
          <a:p>
            <a:r>
              <a:rPr lang="en-US" sz="2000" b="1" dirty="0" err="1">
                <a:solidFill>
                  <a:srgbClr val="003300"/>
                </a:solidFill>
              </a:rPr>
              <a:t>boolean</a:t>
            </a:r>
            <a:r>
              <a:rPr lang="en-US" sz="2000" b="1" dirty="0">
                <a:solidFill>
                  <a:srgbClr val="003300"/>
                </a:solidFill>
              </a:rPr>
              <a:t> expressions</a:t>
            </a:r>
            <a:r>
              <a:rPr lang="en-US" sz="2000" dirty="0">
                <a:solidFill>
                  <a:srgbClr val="003300"/>
                </a:solidFill>
              </a:rPr>
              <a:t>                e ::= true | false | !e | e &amp;&amp; e | e ==&gt;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linear integer arithmetic </a:t>
            </a:r>
            <a:r>
              <a:rPr lang="en-US" sz="2000" dirty="0">
                <a:solidFill>
                  <a:srgbClr val="003300"/>
                </a:solidFill>
              </a:rPr>
              <a:t>        e ::= ... | -2 | -1 | 0 | 1 | 2 | e + e | e – e | e &lt;=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bit vector arithmetic</a:t>
            </a:r>
            <a:r>
              <a:rPr lang="en-US" sz="2000" dirty="0">
                <a:solidFill>
                  <a:srgbClr val="003300"/>
                </a:solidFill>
              </a:rPr>
              <a:t>                e ::= ... | e &amp; e | e &lt;&lt;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uninterpreted functions</a:t>
            </a:r>
            <a:r>
              <a:rPr lang="en-US" sz="2000" dirty="0">
                <a:solidFill>
                  <a:srgbClr val="003300"/>
                </a:solidFill>
              </a:rPr>
              <a:t>          e ::= ... | f(e,…,e)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datatypes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 e ::= … | S(e, …, e) | </a:t>
            </a:r>
            <a:r>
              <a:rPr lang="en-US" sz="2000" dirty="0" err="1">
                <a:solidFill>
                  <a:srgbClr val="003300"/>
                </a:solidFill>
              </a:rPr>
              <a:t>S.f</a:t>
            </a:r>
            <a:r>
              <a:rPr lang="en-US" sz="2000" dirty="0">
                <a:solidFill>
                  <a:srgbClr val="003300"/>
                </a:solidFill>
              </a:rPr>
              <a:t> | match e { … }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149069" y="3581399"/>
            <a:ext cx="9710443" cy="116862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UNDECIDABLE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nonlinear integer arithmetic</a:t>
            </a:r>
            <a:r>
              <a:rPr lang="en-US" sz="2000" dirty="0">
                <a:solidFill>
                  <a:srgbClr val="003300"/>
                </a:solidFill>
              </a:rPr>
              <a:t>   e ::= … | e * e | e / e | e % 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quantifiers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e ::= ... | (</a:t>
            </a:r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e) | (</a:t>
            </a:r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24134" y="5232851"/>
            <a:ext cx="7738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algorithms solve the decidable theories?</a:t>
            </a:r>
          </a:p>
          <a:p>
            <a:r>
              <a:rPr lang="en-US" sz="2400" dirty="0"/>
              <a:t>What heuristics can help with the undecidable components?</a:t>
            </a:r>
          </a:p>
        </p:txBody>
      </p:sp>
    </p:spTree>
    <p:extLst>
      <p:ext uri="{BB962C8B-B14F-4D97-AF65-F5344CB8AC3E}">
        <p14:creationId xmlns:p14="http://schemas.microsoft.com/office/powerpoint/2010/main" val="235279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49B6EC-098C-6D0D-2EAD-0D18B39101BD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SMT components used by Verus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E0F4D-7497-B348-756B-A9316E5A3C90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55089B3F-6897-C20B-5B36-9A2F8EEAE83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052E0E-CEB2-DB8D-38E8-85B520FB8D93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54F7D4A6-680C-E27C-87B2-0CB8C2E392A1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435AEC-CA4C-36EA-B494-449329FDD91B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852994E-91D8-0BDA-7D18-132C85FD5DDE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AE1962-BCD9-70CF-9655-C2B94C0E45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632DC1AA-3499-30BF-683B-25917A0A15CF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0F0EB-82D2-ED86-8210-E3655D519AED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775EF67F-312F-5189-49E5-F679A476DAE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11F0F5A-6E42-4897-1010-EB3F3FA09DEB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D428F-14DD-3536-0770-E56C97A6FAA4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36D22469-AA24-3585-1AFC-C62845A1FA51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6A5EBC-27AD-A3F4-40F4-C76B1F0DAD85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D89D606-802B-0D30-6C1C-78FD53352FFD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3A0CF4-345A-1A6A-0994-D4AAF4CD8F3B}"/>
              </a:ext>
            </a:extLst>
          </p:cNvPr>
          <p:cNvSpPr txBox="1"/>
          <p:nvPr/>
        </p:nvSpPr>
        <p:spPr>
          <a:xfrm>
            <a:off x="6028566" y="5915278"/>
            <a:ext cx="345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undecidable, but really important</a:t>
            </a:r>
          </a:p>
          <a:p>
            <a:r>
              <a:rPr lang="en-US" dirty="0"/>
              <a:t>- programmable by triggers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B092D0-DE20-F69E-F679-43F813139132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4216380" y="6052842"/>
            <a:ext cx="1812186" cy="18560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389B55-2D85-D8CA-A072-BBA1BB7AA86C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7040071" y="3806265"/>
            <a:ext cx="565952" cy="8104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4934D0B-DE4A-BACE-FD65-C2EED1473F47}"/>
              </a:ext>
            </a:extLst>
          </p:cNvPr>
          <p:cNvSpPr txBox="1"/>
          <p:nvPr/>
        </p:nvSpPr>
        <p:spPr>
          <a:xfrm>
            <a:off x="6019125" y="4556229"/>
            <a:ext cx="26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decidable, but can be slow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A88D428-B074-2D47-B6CB-70F6BDFADED7}"/>
              </a:ext>
            </a:extLst>
          </p:cNvPr>
          <p:cNvCxnSpPr>
            <a:cxnSpLocks/>
            <a:endCxn id="28" idx="2"/>
          </p:cNvCxnSpPr>
          <p:nvPr/>
        </p:nvCxnSpPr>
        <p:spPr>
          <a:xfrm flipH="1" flipV="1">
            <a:off x="10085557" y="3770681"/>
            <a:ext cx="355298" cy="11548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21C9A0-10C2-BB00-D7A1-74FE9C3FD417}"/>
              </a:ext>
            </a:extLst>
          </p:cNvPr>
          <p:cNvSpPr txBox="1"/>
          <p:nvPr/>
        </p:nvSpPr>
        <p:spPr>
          <a:xfrm>
            <a:off x="9591473" y="4964775"/>
            <a:ext cx="2047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undecidable,</a:t>
            </a:r>
          </a:p>
          <a:p>
            <a:r>
              <a:rPr lang="en-US" dirty="0"/>
              <a:t>often unpredictable</a:t>
            </a:r>
          </a:p>
        </p:txBody>
      </p:sp>
    </p:spTree>
    <p:extLst>
      <p:ext uri="{BB962C8B-B14F-4D97-AF65-F5344CB8AC3E}">
        <p14:creationId xmlns:p14="http://schemas.microsoft.com/office/powerpoint/2010/main" val="21969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Congruence for uninterpreted functions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ABF30-79D5-8686-80EF-2FCC8062AC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E8C6A-A679-C1C0-CE04-C66A2B7F4D3F}"/>
              </a:ext>
            </a:extLst>
          </p:cNvPr>
          <p:cNvSpPr txBox="1"/>
          <p:nvPr/>
        </p:nvSpPr>
        <p:spPr>
          <a:xfrm>
            <a:off x="5726595" y="2776933"/>
            <a:ext cx="430919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Congruence principle:</a:t>
            </a:r>
          </a:p>
          <a:p>
            <a:r>
              <a:rPr lang="en-US" sz="2400" dirty="0"/>
              <a:t>equal inputs imply equal output</a:t>
            </a:r>
          </a:p>
          <a:p>
            <a:endParaRPr lang="en-US" sz="2400" dirty="0"/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e2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e2’</a:t>
            </a:r>
          </a:p>
          <a:p>
            <a:r>
              <a:rPr lang="en-US" sz="2400" dirty="0"/>
              <a:t>    …</a:t>
            </a:r>
          </a:p>
          <a:p>
            <a:r>
              <a:rPr lang="en-US" sz="2400" dirty="0"/>
              <a:t>    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 == 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22F99-81AD-0F72-5C4A-3245FCF4C972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B861304D-50DD-7024-5174-61D859E99548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FDEE9C-9B44-12C7-89E9-623AA1FDA957}"/>
              </a:ext>
            </a:extLst>
          </p:cNvPr>
          <p:cNvSpPr txBox="1"/>
          <p:nvPr/>
        </p:nvSpPr>
        <p:spPr>
          <a:xfrm>
            <a:off x="7780491" y="4438550"/>
            <a:ext cx="3899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==&gt;  f(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) == f(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  <a:r>
              <a:rPr lang="en-US" sz="2400" dirty="0"/>
              <a:t>)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BC77C32-A738-6ED6-7C38-6512A2E0B49D}"/>
              </a:ext>
            </a:extLst>
          </p:cNvPr>
          <p:cNvSpPr/>
          <p:nvPr/>
        </p:nvSpPr>
        <p:spPr>
          <a:xfrm>
            <a:off x="7448718" y="3884177"/>
            <a:ext cx="331773" cy="1570412"/>
          </a:xfrm>
          <a:prstGeom prst="rightBrac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1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Example algorithm: linear arithmetic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1" y="2590800"/>
            <a:ext cx="690849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 (4*x + 2*y - 2*z &lt;= 0) &amp;&amp; (3*x + 2*y - z &lt;= 0)</a:t>
            </a:r>
          </a:p>
          <a:p>
            <a:r>
              <a:rPr lang="en-US" sz="2400" dirty="0"/>
              <a:t>          &amp;&amp; (-4*x - 3*y + z &lt;= 0) &amp;&amp; (-5*x - 4*y + z &lt;= 0)</a:t>
            </a:r>
          </a:p>
          <a:p>
            <a:r>
              <a:rPr lang="en-US" sz="2400" dirty="0"/>
              <a:t>Sample algorithm: “Fourier-</a:t>
            </a:r>
            <a:r>
              <a:rPr lang="en-US" sz="2400" dirty="0" err="1"/>
              <a:t>Motzkin</a:t>
            </a:r>
            <a:r>
              <a:rPr lang="en-US" sz="2400" dirty="0"/>
              <a:t> elimination”</a:t>
            </a:r>
          </a:p>
          <a:p>
            <a:r>
              <a:rPr lang="en-US" sz="2400" dirty="0"/>
              <a:t>Eliminate one variable at a time:</a:t>
            </a:r>
          </a:p>
          <a:p>
            <a:r>
              <a:rPr lang="en-US" sz="2400" dirty="0"/>
              <a:t>       2*x + y &lt;= z</a:t>
            </a:r>
          </a:p>
          <a:p>
            <a:r>
              <a:rPr lang="en-US" sz="2400" dirty="0"/>
              <a:t>   3*x + 2*y &lt;= z</a:t>
            </a:r>
          </a:p>
          <a:p>
            <a:r>
              <a:rPr lang="en-US" sz="2400" dirty="0"/>
              <a:t>                           z &lt;= 4*x + 3*y</a:t>
            </a:r>
          </a:p>
          <a:p>
            <a:r>
              <a:rPr lang="en-US" sz="2400" dirty="0"/>
              <a:t>                           z &lt;= 5*x + 4*y</a:t>
            </a:r>
          </a:p>
          <a:p>
            <a:r>
              <a:rPr lang="en-US" sz="2400" dirty="0"/>
              <a:t>Sufficient for real numbers, rational numbers.</a:t>
            </a:r>
          </a:p>
          <a:p>
            <a:r>
              <a:rPr lang="en-US" sz="2400" dirty="0"/>
              <a:t>Integers require additional work.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257800" y="4114800"/>
            <a:ext cx="457200" cy="1371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638800" y="4572000"/>
            <a:ext cx="381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84377" y="4015770"/>
            <a:ext cx="29963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2*x + y &lt;= 4*x + 3*y</a:t>
            </a:r>
          </a:p>
          <a:p>
            <a:r>
              <a:rPr lang="en-US" sz="2400"/>
              <a:t>2*x + y &lt;= 5*x + 4*y</a:t>
            </a:r>
          </a:p>
          <a:p>
            <a:r>
              <a:rPr lang="en-US" sz="2400"/>
              <a:t>3*x + 2*y &lt;= 4*x + 3*y</a:t>
            </a:r>
          </a:p>
          <a:p>
            <a:r>
              <a:rPr lang="en-US" sz="2400"/>
              <a:t>3*x + 2*y &lt;= 5*x + 4*y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979DB-1D88-0294-7DD9-180206A24A78}"/>
              </a:ext>
            </a:extLst>
          </p:cNvPr>
          <p:cNvSpPr/>
          <p:nvPr/>
        </p:nvSpPr>
        <p:spPr>
          <a:xfrm>
            <a:off x="8043912" y="675194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C548A385-9301-86B0-1A63-DD315A8ABC68}"/>
              </a:ext>
            </a:extLst>
          </p:cNvPr>
          <p:cNvSpPr/>
          <p:nvPr/>
        </p:nvSpPr>
        <p:spPr>
          <a:xfrm>
            <a:off x="8124833" y="1269958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</p:spTree>
    <p:extLst>
      <p:ext uri="{BB962C8B-B14F-4D97-AF65-F5344CB8AC3E}">
        <p14:creationId xmlns:p14="http://schemas.microsoft.com/office/powerpoint/2010/main" val="425350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53DC-534B-DB84-3226-E9139E8F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303BEF-3DE4-D45C-8B96-19C8CC77E9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5E90-E087-0D77-F05F-EC9F922260CA}"/>
              </a:ext>
            </a:extLst>
          </p:cNvPr>
          <p:cNvSpPr txBox="1"/>
          <p:nvPr/>
        </p:nvSpPr>
        <p:spPr>
          <a:xfrm>
            <a:off x="485522" y="1982549"/>
            <a:ext cx="610936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#[verifier::external_body]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 + x));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AE0D5-A535-2E5B-A7C1-D769D9263F78}"/>
              </a:ext>
            </a:extLst>
          </p:cNvPr>
          <p:cNvSpPr/>
          <p:nvPr/>
        </p:nvSpPr>
        <p:spPr>
          <a:xfrm>
            <a:off x="5462553" y="495588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68D723C1-48CC-6A86-3717-76739E75D838}"/>
              </a:ext>
            </a:extLst>
          </p:cNvPr>
          <p:cNvSpPr/>
          <p:nvPr/>
        </p:nvSpPr>
        <p:spPr>
          <a:xfrm>
            <a:off x="5543474" y="5550645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1B91B6-4968-DB85-B2CA-1FFFEA74FB01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EA7B14D-66D6-7B7C-7870-1CD0ED20E552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9EE6B-2795-E643-8FB3-8D4ABD0BD837}"/>
              </a:ext>
            </a:extLst>
          </p:cNvPr>
          <p:cNvCxnSpPr/>
          <p:nvPr/>
        </p:nvCxnSpPr>
        <p:spPr>
          <a:xfrm>
            <a:off x="3811349" y="5211271"/>
            <a:ext cx="1651204" cy="2023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BE799B1-AE18-3E0E-A227-2358C69770E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680406" y="5610994"/>
            <a:ext cx="1782147" cy="1945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39B9A5-E443-6EDE-5059-770D94E59411}"/>
              </a:ext>
            </a:extLst>
          </p:cNvPr>
          <p:cNvCxnSpPr>
            <a:cxnSpLocks/>
          </p:cNvCxnSpPr>
          <p:nvPr/>
        </p:nvCxnSpPr>
        <p:spPr>
          <a:xfrm>
            <a:off x="7697305" y="5805545"/>
            <a:ext cx="9601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26A46F-0F13-60B1-1ED7-616B734DD7C5}"/>
              </a:ext>
            </a:extLst>
          </p:cNvPr>
          <p:cNvSpPr txBox="1"/>
          <p:nvPr/>
        </p:nvSpPr>
        <p:spPr>
          <a:xfrm>
            <a:off x="8680769" y="5550645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 + y == y + 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26E00D-3CEE-6F83-DF9A-6D2D46A3D61B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flipV="1">
            <a:off x="9560177" y="4783860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D28FBD-DF1F-83D4-C336-0107F81E1F8F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1D52AF8-BB2B-7567-8B1B-4F6C1CBA4CEC}"/>
              </a:ext>
            </a:extLst>
          </p:cNvPr>
          <p:cNvSpPr txBox="1"/>
          <p:nvPr/>
        </p:nvSpPr>
        <p:spPr>
          <a:xfrm>
            <a:off x="8177371" y="1914893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push(s, x + y) == push(s, y + x)</a:t>
            </a:r>
          </a:p>
        </p:txBody>
      </p:sp>
    </p:spTree>
    <p:extLst>
      <p:ext uri="{BB962C8B-B14F-4D97-AF65-F5344CB8AC3E}">
        <p14:creationId xmlns:p14="http://schemas.microsoft.com/office/powerpoint/2010/main" val="1330201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DC8E-9D3B-84DD-1215-15FC7E4E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419535-8A45-79E4-A637-F27716A520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B1C4FF-B4F3-BBFD-8E26-7A388C677118}"/>
              </a:ext>
            </a:extLst>
          </p:cNvPr>
          <p:cNvSpPr txBox="1"/>
          <p:nvPr/>
        </p:nvSpPr>
        <p:spPr>
          <a:xfrm>
            <a:off x="370112" y="1298501"/>
            <a:ext cx="718658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686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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==&gt; f(g(7)) &gt;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</p:spTree>
    <p:extLst>
      <p:ext uri="{BB962C8B-B14F-4D97-AF65-F5344CB8AC3E}">
        <p14:creationId xmlns:p14="http://schemas.microsoft.com/office/powerpoint/2010/main" val="3864248483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402</TotalTime>
  <Words>2763</Words>
  <Application>Microsoft Office PowerPoint</Application>
  <PresentationFormat>Widescreen</PresentationFormat>
  <Paragraphs>415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Cascadia Mono</vt:lpstr>
      <vt:lpstr>Symbol</vt:lpstr>
      <vt:lpstr>System Font Regular</vt:lpstr>
      <vt:lpstr>ParnoTheme</vt:lpstr>
      <vt:lpstr>SMT solvers and quantifiers</vt:lpstr>
      <vt:lpstr>Verification condition generation</vt:lpstr>
      <vt:lpstr>Decidable and undecidable theories</vt:lpstr>
      <vt:lpstr>SMT components used by Verus</vt:lpstr>
      <vt:lpstr>Congruence for uninterpreted functions</vt:lpstr>
      <vt:lpstr>Example algorithm: linear arithmetic</vt:lpstr>
      <vt:lpstr>Example: uninterp funcs + arithmetic</vt:lpstr>
      <vt:lpstr>Exercise: uninterp funcs + arithmetic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Exercise: quantifiers</vt:lpstr>
      <vt:lpstr>Exercise: broadcasts</vt:lpstr>
      <vt:lpstr>Exercise: extensional equality</vt:lpstr>
      <vt:lpstr>Assert-by for bit vector, nonlinear arith</vt:lpstr>
      <vt:lpstr>Assert-by for bit vector, nonlinear arith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Chris Hawblitzel</cp:lastModifiedBy>
  <cp:revision>126</cp:revision>
  <dcterms:created xsi:type="dcterms:W3CDTF">2024-10-22T23:37:27Z</dcterms:created>
  <dcterms:modified xsi:type="dcterms:W3CDTF">2024-11-01T21:54:42Z</dcterms:modified>
</cp:coreProperties>
</file>

<file path=docProps/thumbnail.jpeg>
</file>